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2" r:id="rId3"/>
    <p:sldId id="263" r:id="rId4"/>
    <p:sldId id="264" r:id="rId5"/>
    <p:sldId id="269" r:id="rId6"/>
    <p:sldId id="261" r:id="rId7"/>
    <p:sldId id="257" r:id="rId8"/>
    <p:sldId id="260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39A8E-ABD0-43B5-B022-6379DAEFE9BA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FA3FD-E953-4DF6-9BD9-EE0FD2FFF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26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C9ABCB-BC9D-4D0B-ABF3-4BD777697737}" type="slidenum">
              <a:rPr lang="ru-RU" altLang="ru-RU" sz="14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 altLang="ru-RU" sz="1400" smtClean="0">
              <a:cs typeface="Arial" panose="020B0604020202020204" pitchFamily="34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292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/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6281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1FEB-F6C1-46CB-80D4-FB777E2ADEBC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7A85-CE9F-45F9-898B-DE705807B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2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1FEB-F6C1-46CB-80D4-FB777E2ADEBC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7A85-CE9F-45F9-898B-DE705807B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3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1FEB-F6C1-46CB-80D4-FB777E2ADEBC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7A85-CE9F-45F9-898B-DE705807B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1FEB-F6C1-46CB-80D4-FB777E2ADEBC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7A85-CE9F-45F9-898B-DE705807B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41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1FEB-F6C1-46CB-80D4-FB777E2ADEBC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7A85-CE9F-45F9-898B-DE705807B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78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1FEB-F6C1-46CB-80D4-FB777E2ADEBC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7A85-CE9F-45F9-898B-DE705807B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04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1FEB-F6C1-46CB-80D4-FB777E2ADEBC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7A85-CE9F-45F9-898B-DE705807B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67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1FEB-F6C1-46CB-80D4-FB777E2ADEBC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7A85-CE9F-45F9-898B-DE705807B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91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1FEB-F6C1-46CB-80D4-FB777E2ADEBC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7A85-CE9F-45F9-898B-DE705807B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5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1FEB-F6C1-46CB-80D4-FB777E2ADEBC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7A85-CE9F-45F9-898B-DE705807B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1FEB-F6C1-46CB-80D4-FB777E2ADEBC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7A85-CE9F-45F9-898B-DE705807B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6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1FEB-F6C1-46CB-80D4-FB777E2ADEBC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A7A85-CE9F-45F9-898B-DE705807B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53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vbuilova@list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4" y="519113"/>
            <a:ext cx="18176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300289" y="1274763"/>
            <a:ext cx="37115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</a:pPr>
            <a:endParaRPr lang="ru-RU" altLang="ru-RU"/>
          </a:p>
          <a:p>
            <a:pPr eaLnBrk="1">
              <a:lnSpc>
                <a:spcPct val="100000"/>
              </a:lnSpc>
              <a:spcAft>
                <a:spcPct val="0"/>
              </a:spcAft>
            </a:pPr>
            <a:endParaRPr lang="ru-RU" altLang="ru-RU"/>
          </a:p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ru-RU" altLang="ru-RU" sz="900"/>
              <a:t>.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ct val="0"/>
              </a:spcAft>
            </a:pPr>
            <a:endParaRPr lang="ru-RU" altLang="ru-RU"/>
          </a:p>
        </p:txBody>
      </p:sp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1352283" y="1604964"/>
            <a:ext cx="10135672" cy="4524375"/>
          </a:xfrm>
        </p:spPr>
        <p:txBody>
          <a:bodyPr>
            <a:normAutofit lnSpcReduction="10000"/>
          </a:bodyPr>
          <a:lstStyle/>
          <a:p>
            <a:pPr algn="ctr" eaLnBrk="1">
              <a:buFont typeface="Times New Roman" pitchFamily="16" charset="0"/>
              <a:buNone/>
              <a:defRPr/>
            </a:pPr>
            <a:endParaRPr lang="ru-RU" sz="2400" dirty="0">
              <a:latin typeface="+mj-lt"/>
            </a:endParaRPr>
          </a:p>
          <a:p>
            <a:pPr algn="ctr" eaLnBrk="1">
              <a:buFont typeface="Times New Roman" pitchFamily="16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«Медицинской реабилитации и неврологии» </a:t>
            </a:r>
          </a:p>
          <a:p>
            <a:pPr algn="ctr" eaLnBrk="1">
              <a:buFont typeface="Times New Roman" pitchFamily="16" charset="0"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>
              <a:buFont typeface="Times New Roman" pitchFamily="16" charset="0"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>
              <a:buFont typeface="Times New Roman" pitchFamily="16" charset="0"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>
              <a:buFont typeface="Times New Roman" pitchFamily="16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1 сентября 2023 г решением Ученого Совета ННГУ от 2 мая 2023 г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>
              <a:buFont typeface="Times New Roman" pitchFamily="16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структурное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 Института клинической медицины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>
              <a:buFont typeface="Times New Roman" pitchFamily="16" charset="0"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>
              <a:buFont typeface="Times New Roman" pitchFamily="16" charset="0"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>
              <a:buFont typeface="Times New Roman" pitchFamily="16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местонахождения: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Новгород, ул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Ульянова,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>
              <a:buFont typeface="Times New Roman" pitchFamily="16" charset="0"/>
              <a:buNone/>
              <a:defRPr/>
            </a:pPr>
            <a:endParaRPr lang="ru-RU" sz="2400" dirty="0"/>
          </a:p>
          <a:p>
            <a:pPr algn="ctr" eaLnBrk="1">
              <a:buFont typeface="Times New Roman" pitchFamily="16" charset="0"/>
              <a:buNone/>
              <a:defRPr/>
            </a:pP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44579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52" y="-1"/>
            <a:ext cx="11938715" cy="6980349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организационно-воспитательная и общественная </a:t>
            </a:r>
            <a:r>
              <a:rPr lang="ru-RU" sz="4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ЗА ПОСЛЕДНИЕ 5 ЛЕТ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редакционных Советов журналов «Физическая и реабилитационная медицина, медицинская реабилитация» (Журнал входит в список ВАК) и «Вестник восстановительной медицины» (журнал входит в список ВАК и индексируется </a:t>
            </a:r>
            <a:r>
              <a:rPr lang="en-US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2021-2022 </a:t>
            </a:r>
            <a:r>
              <a:rPr lang="ru-RU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участник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"Старшее поколение" - фрагмент Нац. Проекта "Демография". </a:t>
            </a:r>
            <a:endParaRPr lang="ru-RU" sz="6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соразразботчик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620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6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ФМБА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«Реабилитация лиц с боевой травмой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2019-2023 </a:t>
            </a:r>
            <a:r>
              <a:rPr lang="ru-RU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 монографий, учебных и учебно-методических пособий, образовательных программ дополнительного профессионального образования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медицинских ВУЗах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активную практическую деятельность как врач травматолог-ортопед высшей категории и врач по физической и реабилитационной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медицине.</a:t>
            </a:r>
            <a:endParaRPr lang="ru-R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5 лет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приняла участие и являлась </a:t>
            </a:r>
            <a:r>
              <a:rPr lang="ru-RU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соорганизатором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 научно-практических конференций и конгрессов по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реабилитации, организатор ежегодной конференции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реабилитации в ПФО.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аккредитации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РГМУ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sz="6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И.М.Сеченова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главный специалист по реабилитации ПФО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соразработчиком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всех регламентирующих документов по медицинской реабилитации в РФ (законопроектов, клинических и методических рекомендаций, </a:t>
            </a:r>
            <a:r>
              <a:rPr lang="ru-RU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профстандартов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за последние 12 лет</a:t>
            </a:r>
            <a:endParaRPr lang="ru-R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300" dirty="0"/>
          </a:p>
          <a:p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90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59" y="0"/>
            <a:ext cx="1170689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703389" y="6092825"/>
            <a:ext cx="4752975" cy="18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750"/>
              </a:spcBef>
              <a:buNone/>
            </a:pPr>
            <a:endParaRPr lang="ru-RU" altLang="ru-RU" sz="28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spcBef>
                <a:spcPts val="1750"/>
              </a:spcBef>
              <a:buNone/>
            </a:pPr>
            <a:endParaRPr lang="en-US" altLang="ru-RU" sz="28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spcBef>
                <a:spcPts val="1750"/>
              </a:spcBef>
              <a:buNone/>
            </a:pPr>
            <a:endParaRPr lang="en-US" altLang="ru-RU" sz="2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2998789" y="323850"/>
            <a:ext cx="61928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750"/>
              </a:spcBef>
              <a:buNone/>
            </a:pPr>
            <a:r>
              <a:rPr lang="ru-RU" altLang="ru-RU" sz="2800" i="1">
                <a:solidFill>
                  <a:srgbClr val="FF3300"/>
                </a:solidFill>
                <a:latin typeface="Verdana" panose="020B0604030504040204" pitchFamily="34" charset="0"/>
              </a:rPr>
              <a:t>СПАСИБО ЗА ВНИМАНИЕ</a:t>
            </a:r>
          </a:p>
        </p:txBody>
      </p:sp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2279650" y="844550"/>
            <a:ext cx="70675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rgbClr val="003366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>
                <a:solidFill>
                  <a:srgbClr val="003366"/>
                </a:solidFill>
                <a:latin typeface="Tahoma" panose="020B0604030504040204" pitchFamily="34" charset="0"/>
                <a:hlinkClick r:id="rId4"/>
              </a:rPr>
              <a:t>tvbuilova@list.ru</a:t>
            </a:r>
            <a:endParaRPr lang="ru-RU" altLang="ru-RU" sz="2400" dirty="0">
              <a:solidFill>
                <a:srgbClr val="003366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rgbClr val="003366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rgbClr val="003366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rgbClr val="003366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003366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003366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82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кафедры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студентов Института клинической медицины основам медицинской реабилитации и неврологии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высококвалифицированных кадров в сфере реабилитации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151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фундаментальных и прикладных исследований в области медицинской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 и неврологии, разработка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новых методов реабилитации, новых медицинских приборов и технических средств для реабилитации </a:t>
            </a:r>
          </a:p>
          <a:p>
            <a:pPr marL="65151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16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140680"/>
            <a:ext cx="10600113" cy="39133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состав кафедры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598516"/>
            <a:ext cx="11762509" cy="571084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2023-2024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кафедре 7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(4,25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ст.), в том числе: 1 доктор наук 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 наук.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договорам ГПХ - 6 преподавателей, в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 кандидата наук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2024 г – увеличение учебной нагрузки за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новой дисциплины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«Медицинская реабилитация» у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-го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курса,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по направлению «лечебное дело»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увеличение числа ППС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дисциплины на кафедре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«Медицинская реабилитация», «Неврология», «Физическая реабилитация при патологии опорно-двигательного аппарата и нервной системы», «Физическая реабилитация в педиатрии», «Физическая реабилитация при заболеваниях внутренних органов»,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Реабилитология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«Комплексная реабилитация инвалидов», «Лечебная физическая культура», «Основы неврологии», «Неврология и психиатрия», «Основы физической реабилитации», «Функциональная анатомия опорно-двигательного аппарата», «Биомеханика двигательной деятельности»  и др.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базы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медицинской реабилитации Нижегородского филиала ФГУП «Московское протезно-ортопедическое предприятие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Приволжский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окружной медицинский центр ФМБА России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(стационар №2), ГБУЗ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 "Городская больница №33"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реабилитационный центр «Янтарь», ГБУЗ Нижегородской области «Нижегородский областной клинический онкологический диспансер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НО Нижегородский областной детский центр медицинской реабилитации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9563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881" y="296214"/>
            <a:ext cx="11410681" cy="58807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кафедре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Обучаются студенты Института клинической медицины, а также студенты ФСН</a:t>
            </a:r>
          </a:p>
          <a:p>
            <a:pPr marL="0" indent="0">
              <a:lnSpc>
                <a:spcPct val="11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Реализуются программы профессиональной переподготовки по специальностям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«Физическая реабилитация (физическая терапия)» (1020 ч),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Эргореабилитация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эрготерапия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 (1020 ч), «Медицинская логопедия» (1020 г), а также программы повышения квалификации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«Лечебная физкультура» (360 ч) и «Использование методики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проприоцептивного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нейромышечного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проторения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процессе реабилитации» (36 ч)</a:t>
            </a:r>
          </a:p>
          <a:p>
            <a:pPr marL="0" indent="0">
              <a:lnSpc>
                <a:spcPct val="11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Сотрудники кафедры участвуют в межвузовском консорциуме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«Реабилитационные технологии»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проекта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реабилитация»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стратегического академического лидерства «Приоритет 2030»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научная работа по теме НИР 2022-2023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«Разработка, апробация и внедрение методов оценки и коррекции/компенсации нарушения/снижения постурального контроля и реабилитационного потенциала у пациентов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разного профиля»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81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157" y="312737"/>
            <a:ext cx="3074987" cy="3835400"/>
          </a:xfrm>
        </p:spPr>
      </p:pic>
      <p:pic>
        <p:nvPicPr>
          <p:cNvPr id="6" name="Объект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1232" y="81934"/>
            <a:ext cx="5499100" cy="4148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2005157"/>
            <a:ext cx="36353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45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72761"/>
            <a:ext cx="10515600" cy="70382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кафедры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911" y="489397"/>
            <a:ext cx="11925836" cy="620761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ближайшей перспективе (2024-2025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планируется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трехлетней очной ординатуры по «Физической и реабилитационной медицине» с сентября 2024 г. В 2023 г получена лицензия, заключены договора с клиническими базами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очной магистратуры по «Физической реабилитации (физической терапии)» с сентября 2024 г.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заочной магистратуры по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Эргореабилитации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эрготерапии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сентября 2024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очной ординатуры по «Неврологии» с 2025 г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аспирантуры по специальности «Восстановительная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медицина, спортивная медицина, лечебная физкультура, курортология и физиотерапия»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2025 г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создании системы ПОА в сфере медицинской реабилитации под эгидой Национальной  Медицинской Палаты (2024-2025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новых программ доп. образования (ПК) по медицинской реабилитации и неврологии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аккредитации специалистов по реабилитации с высшим немедицинским образованием (с декабря 2023 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руководства «Основы физической реабилитации (физической терапии)» 2024 г, участие в публикации двухтомного руководства «Основы физической и реабилитационной медицины»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отдаленной перспективе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 выпускающей кафедрой по новым специальностям в медицинской реабилитации (при внесении соответствующих изменений в действующее законодательство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018" y="508104"/>
            <a:ext cx="67482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кафедрой -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Буйлова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Валентиновна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1223" y="1069290"/>
            <a:ext cx="10315977" cy="459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наук,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доцент, руководитель Высшей школы реабилитации и здоровья человека Института клинической медицины Нижегородского Национального исследовательского государственного университета им. Н. И. Лобачевского, </a:t>
            </a:r>
          </a:p>
          <a:p>
            <a:pPr marL="342900" lvl="0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и реабилитационной медицины,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травматолог-ортопед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категории  </a:t>
            </a:r>
          </a:p>
          <a:p>
            <a:pPr marL="342900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реабилитации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Приволжского федерального округа</a:t>
            </a:r>
          </a:p>
          <a:p>
            <a:pPr marL="342900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профильной комиссии МЗ РФ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</a:t>
            </a:r>
          </a:p>
          <a:p>
            <a:pPr marL="342900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Правления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Общероссийской общественной организации содействия развитию медицинской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реабилитологии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«Союз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реабилитологов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Нижегородского регионального отделения Общероссийской общественной организации содействия развитию медицинской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реабилитологии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«Союз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реабилитологов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240 трудов по медицинской реабилитации,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глав в 6 монографиях, 19 патентов </a:t>
            </a:r>
          </a:p>
          <a:p>
            <a:pPr marL="342900" indent="-3429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по независимой оценке квалификаций и эксперт по профессиональной общественной аккредитации 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в сфере здравоохранения</a:t>
            </a:r>
          </a:p>
        </p:txBody>
      </p:sp>
      <p:sp>
        <p:nvSpPr>
          <p:cNvPr id="12" name="Rectangle 1"/>
          <p:cNvSpPr/>
          <p:nvPr/>
        </p:nvSpPr>
        <p:spPr>
          <a:xfrm>
            <a:off x="3647729" y="669180"/>
            <a:ext cx="201383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9" y="0"/>
            <a:ext cx="1795657" cy="20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2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48"/>
    </mc:Choice>
    <mc:Fallback xmlns="">
      <p:transition spd="slow" advTm="1264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919" y="321971"/>
            <a:ext cx="11422491" cy="57777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учебно-методическая </a:t>
            </a:r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Читает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лекционные курсы и ведет практические занятия по следующим дисциплинам: «Физическая реабилитация при патологии опорно-двигательного аппарата и нервной системы», «Физическая реабилитация в педиатрии», «Физическая реабилитация при заболеваниях внутренних органов»,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Реабилитология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«Медицинская реабилитация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«Основы неврологии», «Основы внутренних болезней», «Основы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эрготерапии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магистратуры по профилю «Физическая реабилитация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(открыта с 2023 г).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магистратуры с 2023 г.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читает лекции и ведет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 по следующим дисциплинам: «Основы физической реабилитации», «Частные вопросы физической реабилитации (физической терапии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)».</a:t>
            </a:r>
          </a:p>
          <a:p>
            <a:pPr marL="0" indent="0">
              <a:lnSpc>
                <a:spcPct val="11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Разработчик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 программ дополнительного профессионального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(ПП и ПК) по различным вопросам реабилитации.</a:t>
            </a:r>
          </a:p>
          <a:p>
            <a:pPr marL="0" indent="0">
              <a:lnSpc>
                <a:spcPct val="11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Соразработчик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профессиональных стандартов по новым специальностям в медицинской реабилитации («Врач физической и реабилитационной медицины», «Специалист по физической  реабилитации», «Специалист по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эргореабилитации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«Медицинский логопед»)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нагрузка в 2023-2024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9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часов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5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919" y="321971"/>
            <a:ext cx="11422491" cy="577771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работа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РИНЦ, индекс цитирования  –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3601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Буйлова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Т.В. – автор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трудов,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26 - за последние 5 лет 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 принимала участие в оформлении двух заявок на участие в грантах, одна из которых -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Нейромобиль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была поддержана. 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2020 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НИР № Н-460-99_2022-2023 «Разработка, апробация и внедрение методов оценки и коррекции/компенсации нарушения/снижения постурального контроля и реабилитационного потенциала у пациентов с возраст-ассоциированными заболеваниями» в рамках Программы стратегического академического лидерства "Приоритет 2030",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в.н.с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научной лаборатории постурального контроля, функциональной мобильности и реабилитационного потенциала.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межвузовского консорциума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«Реабилитационные технологии» при выполнении проекта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реабилитация»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реализации Программы стратегического академического лидерства «Приоритет 2030»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2019-2022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оппонент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защите трех кандидатской диссертации по специальности «травматология-ортопедия».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 – оппонент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кандидатской диссертации по специальности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«восстановительная медицина».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00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1241</Words>
  <Application>Microsoft Office PowerPoint</Application>
  <PresentationFormat>Широкоэкранный</PresentationFormat>
  <Paragraphs>80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Microsoft YaHei</vt:lpstr>
      <vt:lpstr>Arial</vt:lpstr>
      <vt:lpstr>Calibri</vt:lpstr>
      <vt:lpstr>Calibri Light</vt:lpstr>
      <vt:lpstr>Tahoma</vt:lpstr>
      <vt:lpstr>Times New Roman</vt:lpstr>
      <vt:lpstr>Verdana</vt:lpstr>
      <vt:lpstr>Тема Office</vt:lpstr>
      <vt:lpstr>Презентация PowerPoint</vt:lpstr>
      <vt:lpstr>Цель создания кафедры</vt:lpstr>
      <vt:lpstr>Кадровый состав кафедры</vt:lpstr>
      <vt:lpstr>Презентация PowerPoint</vt:lpstr>
      <vt:lpstr>Презентация PowerPoint</vt:lpstr>
      <vt:lpstr>Планы кафедры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49</cp:revision>
  <dcterms:created xsi:type="dcterms:W3CDTF">2018-08-10T16:06:48Z</dcterms:created>
  <dcterms:modified xsi:type="dcterms:W3CDTF">2023-10-24T18:47:20Z</dcterms:modified>
</cp:coreProperties>
</file>