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58" r:id="rId6"/>
    <p:sldId id="259" r:id="rId7"/>
    <p:sldId id="260" r:id="rId8"/>
  </p:sldIdLst>
  <p:sldSz cx="10080625" cy="7559675"/>
  <p:notesSz cx="7559675" cy="1069149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type="sldImg" idx="2"/>
          </p:nvPr>
        </p:nvSpPr>
        <p:spPr>
          <a:xfrm>
            <a:off x="1260175" y="801875"/>
            <a:ext cx="5040025" cy="4009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/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:notes"/>
          <p:cNvSpPr txBox="1"/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1" name="Google Shape;61;p1:notes"/>
          <p:cNvSpPr/>
          <p:nvPr>
            <p:ph type="sldImg" idx="2"/>
          </p:nvPr>
        </p:nvSpPr>
        <p:spPr>
          <a:xfrm>
            <a:off x="1260175" y="801875"/>
            <a:ext cx="5040025" cy="4009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:notes"/>
          <p:cNvSpPr txBox="1"/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68" name="Google Shape;68;p2:notes"/>
          <p:cNvSpPr/>
          <p:nvPr>
            <p:ph type="sldImg" idx="2"/>
          </p:nvPr>
        </p:nvSpPr>
        <p:spPr>
          <a:xfrm>
            <a:off x="1260175" y="801875"/>
            <a:ext cx="5040025" cy="4009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:notes"/>
          <p:cNvSpPr txBox="1"/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4" name="Google Shape;74;p3:notes"/>
          <p:cNvSpPr/>
          <p:nvPr>
            <p:ph type="sldImg" idx="2"/>
          </p:nvPr>
        </p:nvSpPr>
        <p:spPr>
          <a:xfrm>
            <a:off x="1260175" y="801875"/>
            <a:ext cx="5040025" cy="4009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:notes"/>
          <p:cNvSpPr txBox="1"/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0" name="Google Shape;80;p4:notes"/>
          <p:cNvSpPr/>
          <p:nvPr>
            <p:ph type="sldImg" idx="2"/>
          </p:nvPr>
        </p:nvSpPr>
        <p:spPr>
          <a:xfrm>
            <a:off x="1260175" y="801875"/>
            <a:ext cx="5040025" cy="4009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5:notes"/>
          <p:cNvSpPr txBox="1"/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6" name="Google Shape;86;p5:notes"/>
          <p:cNvSpPr/>
          <p:nvPr>
            <p:ph type="sldImg" idx="2"/>
          </p:nvPr>
        </p:nvSpPr>
        <p:spPr>
          <a:xfrm>
            <a:off x="1260175" y="801875"/>
            <a:ext cx="5040025" cy="4009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matchingName="Title, 2 Content">
  <p:cSld name="TWO_OBJECTS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type="body" idx="1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type="body" idx="2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matchingName="Title, Content over Content">
  <p:cSld name="OBJECT_OVER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/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type="body" idx="1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type="body" idx="2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matchingName="Title, 4 Content">
  <p:cSld name="FOUR_OBJECTS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/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type="body" idx="1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type="body" idx="2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type="body" idx="3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2"/>
          <p:cNvSpPr txBox="1"/>
          <p:nvPr>
            <p:ph type="body" idx="4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3"/>
          <p:cNvSpPr txBox="1"/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type="body" idx="1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3"/>
          <p:cNvSpPr txBox="1"/>
          <p:nvPr>
            <p:ph type="body" idx="2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3"/>
          <p:cNvSpPr txBox="1"/>
          <p:nvPr>
            <p:ph type="body" idx="3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3"/>
          <p:cNvSpPr txBox="1"/>
          <p:nvPr>
            <p:ph type="body" idx="4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3"/>
          <p:cNvSpPr txBox="1"/>
          <p:nvPr>
            <p:ph type="body" idx="5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3"/>
          <p:cNvSpPr txBox="1"/>
          <p:nvPr>
            <p:ph type="body" idx="6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Blank Slide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matchingName="Title, Content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type="body" idx="1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matchingName="Title Slide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/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5"/>
          <p:cNvSpPr txBox="1"/>
          <p:nvPr>
            <p:ph type="subTitle" idx="1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Title Only">
  <p:cSld name="TITLE_ONLY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/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matchingName="Centered Text">
  <p:cSld name="OBJECT_ONLY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7"/>
          <p:cNvSpPr txBox="1"/>
          <p:nvPr>
            <p:ph type="subTitle" idx="1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matchingName="Title, 2 Content and Content">
  <p:cSld name="TWO_OBJECTS_AND_OBJEC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8"/>
          <p:cNvSpPr txBox="1"/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8"/>
          <p:cNvSpPr txBox="1"/>
          <p:nvPr>
            <p:ph type="body" idx="1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8"/>
          <p:cNvSpPr txBox="1"/>
          <p:nvPr>
            <p:ph type="body" idx="2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8"/>
          <p:cNvSpPr txBox="1"/>
          <p:nvPr>
            <p:ph type="body" idx="3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matchingName="Title Content and 2 Content">
  <p:cSld name="OBJECT_AND_TWO_OBJECT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 txBox="1"/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9"/>
          <p:cNvSpPr txBox="1"/>
          <p:nvPr>
            <p:ph type="body" idx="1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9"/>
          <p:cNvSpPr txBox="1"/>
          <p:nvPr>
            <p:ph type="body" idx="2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9"/>
          <p:cNvSpPr txBox="1"/>
          <p:nvPr>
            <p:ph type="body" idx="3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matchingName="Title, 2 Content over Content">
  <p:cSld name="TWO_OBJECTS_OVER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0"/>
          <p:cNvSpPr txBox="1"/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0"/>
          <p:cNvSpPr txBox="1"/>
          <p:nvPr>
            <p:ph type="body" idx="1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0"/>
          <p:cNvSpPr txBox="1"/>
          <p:nvPr>
            <p:ph type="body" idx="2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0"/>
          <p:cNvSpPr txBox="1"/>
          <p:nvPr>
            <p:ph type="body" idx="3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/>
        </p:txBody>
      </p:sp>
      <p:sp>
        <p:nvSpPr>
          <p:cNvPr id="7" name="Google Shape;7;p1"/>
          <p:cNvSpPr txBox="1"/>
          <p:nvPr>
            <p:ph type="body" idx="1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/>
        </p:txBody>
      </p:sp>
      <p:sp>
        <p:nvSpPr>
          <p:cNvPr id="8" name="Google Shape;8;p1"/>
          <p:cNvSpPr txBox="1"/>
          <p:nvPr>
            <p:ph type="dt" idx="10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/>
        </p:txBody>
      </p:sp>
      <p:sp>
        <p:nvSpPr>
          <p:cNvPr id="9" name="Google Shape;9;p1"/>
          <p:cNvSpPr txBox="1"/>
          <p:nvPr>
            <p:ph type="ftr" idx="11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/>
        </p:txBody>
      </p:sp>
      <p:sp>
        <p:nvSpPr>
          <p:cNvPr id="10" name="Google Shape;10;p1"/>
          <p:cNvSpPr txBox="1"/>
          <p:nvPr>
            <p:ph type="sldNum" idx="12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400" b="0" i="0" u="none" strike="noStrike" cap="none"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1pPr>
            <a:lvl2pPr marL="0" marR="0" lvl="1" indent="0" algn="r" rtl="0">
              <a:spcBef>
                <a:spcPts val="0"/>
              </a:spcBef>
              <a:buNone/>
              <a:defRPr sz="1400" b="0" i="0" u="none" strike="noStrike" cap="none"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2pPr>
            <a:lvl3pPr marL="0" marR="0" lvl="2" indent="0" algn="r" rtl="0">
              <a:spcBef>
                <a:spcPts val="0"/>
              </a:spcBef>
              <a:buNone/>
              <a:defRPr sz="1400" b="0" i="0" u="none" strike="noStrike" cap="none"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3pPr>
            <a:lvl4pPr marL="0" marR="0" lvl="3" indent="0" algn="r" rtl="0">
              <a:spcBef>
                <a:spcPts val="0"/>
              </a:spcBef>
              <a:buNone/>
              <a:defRPr sz="1400" b="0" i="0" u="none" strike="noStrike" cap="none"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4pPr>
            <a:lvl5pPr marL="0" marR="0" lvl="4" indent="0" algn="r" rtl="0">
              <a:spcBef>
                <a:spcPts val="0"/>
              </a:spcBef>
              <a:buNone/>
              <a:defRPr sz="1400" b="0" i="0" u="none" strike="noStrike" cap="none"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5pPr>
            <a:lvl6pPr marL="0" marR="0" lvl="5" indent="0" algn="r" rtl="0">
              <a:spcBef>
                <a:spcPts val="0"/>
              </a:spcBef>
              <a:buNone/>
              <a:defRPr sz="1400" b="0" i="0" u="none" strike="noStrike" cap="none"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6pPr>
            <a:lvl7pPr marL="0" marR="0" lvl="6" indent="0" algn="r" rtl="0">
              <a:spcBef>
                <a:spcPts val="0"/>
              </a:spcBef>
              <a:buNone/>
              <a:defRPr sz="1400" b="0" i="0" u="none" strike="noStrike" cap="none"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7pPr>
            <a:lvl8pPr marL="0" marR="0" lvl="7" indent="0" algn="r" rtl="0">
              <a:spcBef>
                <a:spcPts val="0"/>
              </a:spcBef>
              <a:buNone/>
              <a:defRPr sz="1400" b="0" i="0" u="none" strike="noStrike" cap="none"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8pPr>
            <a:lvl9pPr marL="0" marR="0" lvl="8" indent="0" algn="r" rtl="0">
              <a:spcBef>
                <a:spcPts val="0"/>
              </a:spcBef>
              <a:buNone/>
              <a:defRPr sz="1400" b="0" i="0" u="none" strike="noStrike" cap="none"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5.png"/><Relationship Id="rId1" Type="http://schemas.openxmlformats.org/officeDocument/2006/relationships/hyperlink" Target="mailto:KireevaNB@yandex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>
                <a:solidFill>
                  <a:srgbClr val="FF66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Ординатура по специальности "хирургия" в ННГУ г.Нижне</a:t>
            </a:r>
            <a:r>
              <a:rPr lang="en-US" sz="3600">
                <a:solidFill>
                  <a:srgbClr val="FF6600"/>
                </a:solidFill>
              </a:rPr>
              <a:t>го</a:t>
            </a:r>
            <a:r>
              <a:rPr lang="en-US" sz="3600" b="0" i="0" u="none" strike="noStrike" cap="none">
                <a:solidFill>
                  <a:srgbClr val="FF66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Новгород</a:t>
            </a:r>
            <a:r>
              <a:rPr lang="en-US" sz="3600">
                <a:solidFill>
                  <a:srgbClr val="FF6600"/>
                </a:solidFill>
              </a:rPr>
              <a:t>а</a:t>
            </a:r>
            <a:endParaRPr sz="3600" b="0" i="0" u="none" strike="noStrike" cap="none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5152680" y="1769040"/>
            <a:ext cx="4426920" cy="5298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31800" marR="0" lvl="0" indent="-3238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lang="en-US" sz="2400" b="0" i="0" u="none" strike="noStrike" cap="none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Обучение в профильных хирургических отделениях  </a:t>
            </a:r>
            <a:r>
              <a:rPr lang="en-US" sz="2400"/>
              <a:t>ведущих </a:t>
            </a:r>
            <a:r>
              <a:rPr lang="en-US" sz="2400" b="0" i="0" u="none" strike="noStrike" cap="none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клиническ</a:t>
            </a:r>
            <a:r>
              <a:rPr lang="en-US" sz="2400"/>
              <a:t>их</a:t>
            </a:r>
            <a:r>
              <a:rPr lang="en-US" sz="2400" b="0" i="0" u="none" strike="noStrike" cap="none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больниц г.Нижнего Новгорода.</a:t>
            </a:r>
            <a:endParaRPr sz="2400" b="0" i="0" u="none" strike="noStrike" cap="none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431800" marR="0" lvl="0" indent="-323850" algn="l" rtl="0">
              <a:spcBef>
                <a:spcPts val="1415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lang="en-US" sz="2400" b="0" i="0" u="none" strike="noStrike" cap="none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Ведущие врачи-наставники по всем направлениям хирургии.</a:t>
            </a:r>
            <a:endParaRPr sz="2400" b="0" i="0" u="none" strike="noStrike" cap="none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431800" marR="0" lvl="0" indent="-323850" algn="l" rtl="0">
              <a:spcBef>
                <a:spcPts val="1415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lang="en-US" sz="2400" b="0" i="0" u="none" strike="noStrike" cap="none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Обучение экстренной, плановой, высокотехнологичной хирургии</a:t>
            </a:r>
            <a:r>
              <a:rPr lang="en-US" sz="2400"/>
              <a:t>.</a:t>
            </a:r>
            <a:endParaRPr sz="2400" b="0" i="0" u="none" strike="noStrike" cap="none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431800" marR="0" lvl="0" indent="-323850" algn="l" rtl="0">
              <a:spcBef>
                <a:spcPts val="1415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lang="en-US" sz="2400" b="0" i="0" u="none" strike="noStrike" cap="none">
                <a:solidFill>
                  <a:srgbClr val="FF66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Ждём вас в ординатуре!</a:t>
            </a:r>
            <a:endParaRPr sz="2400" b="0" i="0" u="none" strike="noStrike" cap="none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pic>
        <p:nvPicPr>
          <p:cNvPr id="65" name="Google Shape;65;p14"/>
          <p:cNvPicPr preferRelativeResize="0"/>
          <p:nvPr/>
        </p:nvPicPr>
        <p:blipFill>
          <a:blip r:embed="rId1"/>
          <a:stretch>
            <a:fillRect/>
          </a:stretch>
        </p:blipFill>
        <p:spPr>
          <a:xfrm>
            <a:off x="504000" y="2249698"/>
            <a:ext cx="4075700" cy="3819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/>
        </p:nvSpPr>
        <p:spPr>
          <a:xfrm>
            <a:off x="468360" y="540000"/>
            <a:ext cx="9071640" cy="36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31800" marR="0" lvl="0" indent="-3238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Char char="●"/>
            </a:pPr>
            <a:r>
              <a:rPr lang="en-US" sz="3200" b="0" i="0" u="none" strike="noStrike" cap="none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Хочешь стать хирургом?</a:t>
            </a:r>
            <a:endParaRPr sz="3200" b="0" i="0" u="none" strike="noStrike" cap="none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431800" marR="0" lvl="0" indent="-323850" algn="l" rtl="0">
              <a:spcBef>
                <a:spcPts val="1415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Char char="●"/>
            </a:pPr>
            <a:r>
              <a:rPr lang="en-US" sz="3200" b="0" i="0" u="none" strike="noStrike" cap="none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Приходи к нам!</a:t>
            </a:r>
            <a:endParaRPr sz="3200" b="0" i="0" u="none" strike="noStrike" cap="none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431800" marR="0" lvl="0" indent="-323850" algn="l" rtl="0">
              <a:lnSpc>
                <a:spcPct val="200000"/>
              </a:lnSpc>
              <a:spcBef>
                <a:spcPts val="1415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Char char="●"/>
            </a:pPr>
            <a:r>
              <a:rPr lang="en-US" sz="3200" b="0" i="0" u="none" strike="noStrike" cap="none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Возьмём "под крыло", поделимся знаниями, вложим скальпель в руки!</a:t>
            </a:r>
            <a:endParaRPr sz="3200" b="0" i="0" u="none" strike="noStrike" cap="none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pic>
        <p:nvPicPr>
          <p:cNvPr id="71" name="Google Shape;71;p15"/>
          <p:cNvPicPr preferRelativeResize="0"/>
          <p:nvPr/>
        </p:nvPicPr>
        <p:blipFill rotWithShape="1">
          <a:blip r:embed="rId1"/>
          <a:srcRect/>
          <a:stretch>
            <a:fillRect/>
          </a:stretch>
        </p:blipFill>
        <p:spPr>
          <a:xfrm>
            <a:off x="3030480" y="4140000"/>
            <a:ext cx="3809520" cy="25333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/>
        </p:nvSpPr>
        <p:spPr>
          <a:xfrm>
            <a:off x="540000" y="475200"/>
            <a:ext cx="8891640" cy="20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31800" marR="0" lvl="0" indent="-3238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Char char="●"/>
            </a:pPr>
            <a:r>
              <a:rPr lang="en-US" sz="3200" b="0" i="0" u="none" strike="noStrike" cap="none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Хорошие мозги и руки растут, откуда надо,- мы тебя ждём!</a:t>
            </a:r>
            <a:endParaRPr sz="3200" b="0" i="0" u="none" strike="noStrike" cap="none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pic>
        <p:nvPicPr>
          <p:cNvPr id="77" name="Google Shape;77;p16"/>
          <p:cNvPicPr preferRelativeResize="0"/>
          <p:nvPr/>
        </p:nvPicPr>
        <p:blipFill rotWithShape="1">
          <a:blip r:embed="rId1"/>
          <a:srcRect/>
          <a:stretch>
            <a:fillRect/>
          </a:stretch>
        </p:blipFill>
        <p:spPr>
          <a:xfrm>
            <a:off x="3119760" y="2880000"/>
            <a:ext cx="3360240" cy="252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/>
        </p:nvSpPr>
        <p:spPr>
          <a:xfrm>
            <a:off x="900000" y="180000"/>
            <a:ext cx="8640000" cy="23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31800" marR="0" lvl="0" indent="-3238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Char char="●"/>
            </a:pPr>
            <a:r>
              <a:rPr lang="en-US" sz="3200" b="0" i="0" u="none" strike="noStrike" cap="none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Если ты молодой, активный, креативный, инициативный, любопытный,- твоё место среди нас!</a:t>
            </a:r>
            <a:endParaRPr sz="3200" b="0" i="0" u="none" strike="noStrike" cap="none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pic>
        <p:nvPicPr>
          <p:cNvPr id="83" name="Google Shape;83;p17"/>
          <p:cNvPicPr preferRelativeResize="0"/>
          <p:nvPr/>
        </p:nvPicPr>
        <p:blipFill>
          <a:blip r:embed="rId1"/>
          <a:stretch>
            <a:fillRect/>
          </a:stretch>
        </p:blipFill>
        <p:spPr>
          <a:xfrm>
            <a:off x="1448350" y="2197225"/>
            <a:ext cx="6313167" cy="47348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0" i="0" u="none" strike="noStrike" cap="none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Почта наставника -</a:t>
            </a:r>
            <a:endParaRPr sz="4400" b="0" i="0" u="none" strike="noStrike" cap="none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89" name="Google Shape;89;p18"/>
          <p:cNvSpPr txBox="1"/>
          <p:nvPr/>
        </p:nvSpPr>
        <p:spPr>
          <a:xfrm>
            <a:off x="504000" y="176904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31800" marR="0" lvl="0" indent="-3238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Char char="●"/>
            </a:pPr>
            <a:r>
              <a:rPr lang="en-US" sz="3200" b="0" i="0" u="sng" strike="noStrike" cap="none">
                <a:solidFill>
                  <a:schemeClr val="hlink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  <a:hlinkClick r:id="rId1"/>
              </a:rPr>
              <a:t>KireevaNB@yandex.ru</a:t>
            </a:r>
            <a:endParaRPr sz="3200" b="0" i="0" u="none" strike="noStrike" cap="none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431800" marR="0" lvl="0" indent="-323850" algn="l" rtl="0">
              <a:spcBef>
                <a:spcPts val="1415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Char char="●"/>
            </a:pPr>
            <a:r>
              <a:rPr lang="en-US" sz="3200" b="0" i="0" u="none" strike="noStrike" cap="none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тел.:89103803986</a:t>
            </a:r>
            <a:endParaRPr sz="3200" b="0" i="0" u="none" strike="noStrike" cap="none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pic>
        <p:nvPicPr>
          <p:cNvPr id="90" name="Google Shape;90;p18"/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504000" y="5075800"/>
            <a:ext cx="8963025" cy="1495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595</Words>
  <Application>WPS Presentation</Application>
  <PresentationFormat/>
  <Paragraphs>20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5" baseType="lpstr">
      <vt:lpstr>Arial</vt:lpstr>
      <vt:lpstr>SimSun</vt:lpstr>
      <vt:lpstr>Wingdings</vt:lpstr>
      <vt:lpstr>Arial</vt:lpstr>
      <vt:lpstr>Times New Roman</vt:lpstr>
      <vt:lpstr>Noto Sans Symbols</vt:lpstr>
      <vt:lpstr>Segoe Print</vt:lpstr>
      <vt:lpstr>Microsoft YaHei</vt:lpstr>
      <vt:lpstr>Arial Unicode MS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adwdsdsd dad</cp:lastModifiedBy>
  <cp:revision>1</cp:revision>
  <dcterms:created xsi:type="dcterms:W3CDTF">2025-05-25T19:06:49Z</dcterms:created>
  <dcterms:modified xsi:type="dcterms:W3CDTF">2025-05-25T19:06:49Z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8FF16E587E144658A1A80C7A66C5AF08_13</vt:lpwstr>
  </property>
  <property fmtid="{D5CDD505-2E9C-101B-9397-08002B2CF9AE}" pid="3" name="KSOProductBuildVer">
    <vt:lpwstr>1049-12.2.0.21179</vt:lpwstr>
  </property>
</Properties>
</file>